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266" r:id="rId2"/>
    <p:sldId id="287" r:id="rId3"/>
    <p:sldId id="295" r:id="rId4"/>
    <p:sldId id="296" r:id="rId5"/>
    <p:sldId id="294" r:id="rId6"/>
    <p:sldId id="289" r:id="rId7"/>
    <p:sldId id="293" r:id="rId8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10A051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100" d="100"/>
          <a:sy n="100" d="100"/>
        </p:scale>
        <p:origin x="616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3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2021/1/26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2021/1/26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6698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51680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270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51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450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oleObject" Target="../embeddings/oleObject4.bin"/><Relationship Id="rId18" Type="http://schemas.openxmlformats.org/officeDocument/2006/relationships/image" Target="../media/image7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12" Type="http://schemas.openxmlformats.org/officeDocument/2006/relationships/image" Target="../media/image4.wmf"/><Relationship Id="rId17" Type="http://schemas.openxmlformats.org/officeDocument/2006/relationships/package" Target="../embeddings/Microsoft_Excel____1.xlsx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oleObject" Target="../embeddings/oleObject3.bin"/><Relationship Id="rId5" Type="http://schemas.openxmlformats.org/officeDocument/2006/relationships/image" Target="../media/image2.wmf"/><Relationship Id="rId15" Type="http://schemas.openxmlformats.org/officeDocument/2006/relationships/oleObject" Target="../embeddings/oleObject5.bin"/><Relationship Id="rId10" Type="http://schemas.openxmlformats.org/officeDocument/2006/relationships/image" Target="../media/image10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jpeg"/><Relationship Id="rId1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oleObject" Target="../embeddings/oleObject9.bin"/><Relationship Id="rId18" Type="http://schemas.openxmlformats.org/officeDocument/2006/relationships/image" Target="../media/image7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2.wmf"/><Relationship Id="rId12" Type="http://schemas.openxmlformats.org/officeDocument/2006/relationships/image" Target="../media/image16.png"/><Relationship Id="rId17" Type="http://schemas.openxmlformats.org/officeDocument/2006/relationships/package" Target="../embeddings/Microsoft_Excel____2.xlsx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.w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13.wmf"/><Relationship Id="rId5" Type="http://schemas.openxmlformats.org/officeDocument/2006/relationships/image" Target="../media/image11.wmf"/><Relationship Id="rId15" Type="http://schemas.openxmlformats.org/officeDocument/2006/relationships/oleObject" Target="../embeddings/oleObject10.bin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15.jpeg"/><Relationship Id="rId1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13" Type="http://schemas.openxmlformats.org/officeDocument/2006/relationships/image" Target="../media/image23.jpeg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wmf"/><Relationship Id="rId11" Type="http://schemas.openxmlformats.org/officeDocument/2006/relationships/image" Target="../media/image21.jpeg"/><Relationship Id="rId5" Type="http://schemas.openxmlformats.org/officeDocument/2006/relationships/oleObject" Target="../embeddings/oleObject11.bin"/><Relationship Id="rId10" Type="http://schemas.openxmlformats.org/officeDocument/2006/relationships/image" Target="../media/image19.wmf"/><Relationship Id="rId4" Type="http://schemas.openxmlformats.org/officeDocument/2006/relationships/image" Target="../media/image20.png"/><Relationship Id="rId9" Type="http://schemas.openxmlformats.org/officeDocument/2006/relationships/oleObject" Target="../embeddings/oleObject13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26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0.png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9.png"/><Relationship Id="rId11" Type="http://schemas.openxmlformats.org/officeDocument/2006/relationships/image" Target="../media/image25.wmf"/><Relationship Id="rId5" Type="http://schemas.openxmlformats.org/officeDocument/2006/relationships/image" Target="../media/image28.png"/><Relationship Id="rId10" Type="http://schemas.openxmlformats.org/officeDocument/2006/relationships/oleObject" Target="../embeddings/oleObject15.bin"/><Relationship Id="rId4" Type="http://schemas.openxmlformats.org/officeDocument/2006/relationships/image" Target="../media/image27.png"/><Relationship Id="rId9" Type="http://schemas.openxmlformats.org/officeDocument/2006/relationships/image" Target="../media/image2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7.bin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26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518"/>
            <a:ext cx="91439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for </a:t>
            </a:r>
            <a:r>
              <a:rPr lang="en-US" altLang="zh-TW" sz="3600" b="1" dirty="0" smtClean="0">
                <a:latin typeface="Calibri" pitchFamily="34" charset="0"/>
              </a:rPr>
              <a:t>Aug </a:t>
            </a:r>
            <a:r>
              <a:rPr lang="en-US" altLang="zh-TW" sz="3600" b="1" dirty="0">
                <a:latin typeface="Calibri" pitchFamily="34" charset="0"/>
              </a:rPr>
              <a:t>2020 MP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BFX - </a:t>
            </a:r>
            <a:r>
              <a:rPr lang="en-US" altLang="zh-TW" sz="3600" b="1" dirty="0" smtClean="0">
                <a:latin typeface="Calibri" pitchFamily="34" charset="0"/>
              </a:rPr>
              <a:t>AT100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086350" y="4097060"/>
            <a:ext cx="40576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</a:t>
            </a:r>
            <a:r>
              <a:rPr lang="en-US" altLang="zh-TW" sz="1800">
                <a:latin typeface="Calibri" pitchFamily="34" charset="0"/>
                <a:cs typeface="Calibri" pitchFamily="34" charset="0"/>
              </a:rPr>
              <a:t>: </a:t>
            </a:r>
            <a:r>
              <a:rPr lang="en-US" altLang="zh-TW" sz="1800" smtClean="0">
                <a:latin typeface="Calibri" pitchFamily="34" charset="0"/>
                <a:cs typeface="Calibri" pitchFamily="34" charset="0"/>
              </a:rPr>
              <a:t>15- Jan-2021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Heng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488504" y="908720"/>
            <a:ext cx="9001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5 June 2020,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[BFX-AT100]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May 2020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Mass 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pPr eaLnBrk="0" hangingPunct="0"/>
            <a:endParaRPr lang="en-US" altLang="zh-TW" sz="18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 noise (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Critical ) : 2/500pcs (0.4%)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Can not google login with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RCU (Critical)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SET label print is not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completely (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: 1/500pcs (0.2%)</a:t>
            </a:r>
          </a:p>
          <a:p>
            <a:pPr eaLnBrk="0" hangingPunct="0"/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4.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packing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NG (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Major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) </a:t>
            </a:r>
            <a:r>
              <a:rPr lang="en-US" altLang="zh-TW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: Not counted (20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%)</a:t>
            </a:r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8722414"/>
              </p:ext>
            </p:extLst>
          </p:nvPr>
        </p:nvGraphicFramePr>
        <p:xfrm>
          <a:off x="1" y="477737"/>
          <a:ext cx="9143998" cy="4541072"/>
        </p:xfrm>
        <a:graphic>
          <a:graphicData uri="http://schemas.openxmlformats.org/drawingml/2006/table">
            <a:tbl>
              <a:tblPr/>
              <a:tblGrid>
                <a:gridCol w="1037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78391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80554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79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675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9150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49571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</a:t>
                      </a: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output.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SN:2149688001202005107167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smtClean="0">
                          <a:latin typeface="+mn-lt"/>
                        </a:rPr>
                        <a:t>1. Checked history: </a:t>
                      </a:r>
                      <a:r>
                        <a:rPr lang="en-US" sz="1000" b="0" dirty="0" smtClean="0">
                          <a:latin typeface="+mn-lt"/>
                        </a:rPr>
                        <a:t>This unit was passed all stations </a:t>
                      </a:r>
                      <a:r>
                        <a:rPr lang="en-US" sz="1000" b="0" smtClean="0">
                          <a:latin typeface="+mn-lt"/>
                        </a:rPr>
                        <a:t>smoothly.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Re-Check at factory: Failed Function.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 station: Result 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HDMVID:</a:t>
                      </a:r>
                      <a:r>
                        <a:rPr lang="en-US" sz="1000" b="0" smtClean="0"/>
                        <a:t>HDMI Video 4K60Hz test fail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FT1 station: Result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AU4K05: </a:t>
                      </a:r>
                      <a:r>
                        <a:rPr lang="en-US" sz="1000" b="0" smtClean="0"/>
                        <a:t>HDMI AUDIO 4K Value is High).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isual inspection: d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id not find out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X-ray did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not find out abnormal as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attached file: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5. Use multi-meter to check power P5V, P1V2, P2V5,P3V3, P1V8_eMMC </a:t>
                      </a:r>
                      <a:r>
                        <a:rPr lang="en-US" altLang="zh-TW" sz="1000" b="0" kern="0" smtClean="0">
                          <a:cs typeface="Calibri" pitchFamily="34" charset="0"/>
                        </a:rPr>
                        <a:t>P2V5,VDDCPU and VDDEE no issue found.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6. Check power when HDMI cable connect U1_J41( HDMI_TX0+), U1_J43( HDMI_TX0-)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7. Measuring impedance pin 1, pin 3 of J1401 find out U1_C43( HDMI_TX2+), U1_C45( HDMI_TX2-)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8. Check console information did not see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Please see attached file for detail measurement: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Suspect U1(BGA) component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dirty="0" smtClean="0">
                          <a:cs typeface="Times New Roman" panose="02020603050405020304" pitchFamily="18" charset="0"/>
                        </a:rPr>
                        <a:t>1. Measuring impedance pin 1, pin 3 of J1401 find out U1_C43( HDMI_TX2+), U1_C45( HDMI_TX2-) had abnormal.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b="0" baseline="0" dirty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dirty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dirty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dirty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baseline="0" dirty="0" smtClean="0"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altLang="zh-TW" sz="1000" b="0" dirty="0" smtClean="0">
                          <a:cs typeface="Times New Roman" panose="02020603050405020304" pitchFamily="18" charset="0"/>
                        </a:rPr>
                        <a:t>Change new U1 (BGA) then pass.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b="0" dirty="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altLang="zh-TW" sz="1000" kern="0" baseline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dirty="0" smtClean="0">
                          <a:latin typeface="+mn-lt"/>
                          <a:cs typeface="Calibri" pitchFamily="34" charset="0"/>
                        </a:rPr>
                        <a:t>FXN SQE was responsible to inform for vendor this</a:t>
                      </a:r>
                      <a:r>
                        <a:rPr lang="en-US" altLang="zh-TW" sz="1000" kern="0" baseline="0" dirty="0" smtClean="0">
                          <a:latin typeface="+mn-lt"/>
                          <a:cs typeface="Calibri" pitchFamily="34" charset="0"/>
                        </a:rPr>
                        <a:t> issue.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baseline="0" dirty="0" smtClean="0">
                          <a:latin typeface="+mn-lt"/>
                          <a:cs typeface="Calibri" pitchFamily="34" charset="0"/>
                        </a:rPr>
                        <a:t>4. Vendor’s FA report, conclusion is that ESD  caused HDMI pin leakage issue.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b="0" kern="0" baseline="0" dirty="0" smtClean="0">
                          <a:latin typeface="+mn-lt"/>
                          <a:cs typeface="Calibri" pitchFamily="34" charset="0"/>
                        </a:rPr>
                        <a:t>5. </a:t>
                      </a:r>
                      <a:r>
                        <a:rPr lang="en-US" altLang="zh-TW" sz="1000" b="0" kern="0" baseline="0" dirty="0" err="1" smtClean="0">
                          <a:latin typeface="+mn-lt"/>
                          <a:cs typeface="Calibri" pitchFamily="34" charset="0"/>
                        </a:rPr>
                        <a:t>Fii</a:t>
                      </a:r>
                      <a:r>
                        <a:rPr lang="en-US" altLang="zh-TW" sz="1000" b="0" kern="0" baseline="0" dirty="0" smtClean="0">
                          <a:latin typeface="+mn-lt"/>
                          <a:cs typeface="Calibri" pitchFamily="34" charset="0"/>
                        </a:rPr>
                        <a:t> production line ESD control for more improvement ESD at some risk station of ALT product. ( </a:t>
                      </a:r>
                      <a:r>
                        <a:rPr lang="en-US" altLang="zh-TW" sz="1000" b="0" kern="0" baseline="0" dirty="0" err="1" smtClean="0">
                          <a:latin typeface="+mn-lt"/>
                          <a:cs typeface="Calibri" pitchFamily="34" charset="0"/>
                        </a:rPr>
                        <a:t>Att</a:t>
                      </a:r>
                      <a:r>
                        <a:rPr lang="en-US" altLang="zh-TW" sz="1000" b="0" kern="0" baseline="0" dirty="0" smtClean="0">
                          <a:latin typeface="+mn-lt"/>
                          <a:cs typeface="Calibri" pitchFamily="34" charset="0"/>
                        </a:rPr>
                        <a:t> file )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b="0" kern="0" baseline="0" dirty="0" smtClean="0">
                          <a:latin typeface="+mn-lt"/>
                          <a:cs typeface="Calibri" pitchFamily="34" charset="0"/>
                        </a:rPr>
                        <a:t>6</a:t>
                      </a:r>
                      <a:r>
                        <a:rPr lang="en-US" altLang="zh-TW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itchFamily="34" charset="0"/>
                        </a:rPr>
                        <a:t>. </a:t>
                      </a:r>
                      <a:r>
                        <a:rPr lang="en-US" altLang="zh-TW" sz="10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Every shift TE Engineer to check ESD status of  all power cable, HDMI cable for test station and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line leaders check regularly </a:t>
                      </a:r>
                      <a:r>
                        <a:rPr lang="en-US" altLang="zh-TW" sz="1000" b="0" kern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ion fan at all stations to prevent ESD issue during production.</a:t>
                      </a:r>
                      <a:endParaRPr lang="en-US" altLang="zh-TW" sz="1000" b="0" kern="0" baseline="0" dirty="0" smtClean="0">
                        <a:solidFill>
                          <a:schemeClr val="tx1"/>
                        </a:solidFill>
                        <a:latin typeface="+mn-lt"/>
                        <a:cs typeface="Calibri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Please see attached file for more detail:</a:t>
                      </a:r>
                      <a:endParaRPr lang="en-US" altLang="zh-TW" sz="1000" b="0" dirty="0" smtClean="0">
                        <a:solidFill>
                          <a:srgbClr val="0000FF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altLang="zh-TW" sz="1000" b="0" kern="0" baseline="0" dirty="0" smtClean="0">
                        <a:latin typeface="+mn-lt"/>
                        <a:cs typeface="Calibri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TE-Allan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SQE-Khoa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15-Jan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2456729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</a:t>
            </a:r>
            <a:r>
              <a:rPr lang="en-US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No </a:t>
            </a:r>
            <a:r>
              <a:rPr lang="en-US" altLang="zh-TW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721152" y="2694792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024832"/>
              </p:ext>
            </p:extLst>
          </p:nvPr>
        </p:nvGraphicFramePr>
        <p:xfrm>
          <a:off x="1577707" y="1672436"/>
          <a:ext cx="820883" cy="4559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7" name="Document" showAsIcon="1" r:id="rId4" imgW="914400" imgH="771480" progId="Word.Document.8">
                  <p:embed/>
                </p:oleObj>
              </mc:Choice>
              <mc:Fallback>
                <p:oleObj name="Document" showAsIcon="1" r:id="rId4" imgW="914400" imgH="771480" progId="Word.Document.8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77707" y="1672436"/>
                        <a:ext cx="820883" cy="4559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0361480"/>
              </p:ext>
            </p:extLst>
          </p:nvPr>
        </p:nvGraphicFramePr>
        <p:xfrm>
          <a:off x="2737778" y="1694528"/>
          <a:ext cx="874250" cy="4646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8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9" name="Object 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737778" y="1694528"/>
                        <a:ext cx="874250" cy="4646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4"/>
          <p:cNvSpPr/>
          <p:nvPr/>
        </p:nvSpPr>
        <p:spPr>
          <a:xfrm>
            <a:off x="1174168" y="2516075"/>
            <a:ext cx="1140425" cy="477975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649678" y="2516075"/>
            <a:ext cx="1130898" cy="477975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61828" y="1429178"/>
            <a:ext cx="2401021" cy="690566"/>
          </a:xfrm>
          <a:prstGeom prst="rect">
            <a:avLst/>
          </a:prstGeom>
        </p:spPr>
      </p:pic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8711895"/>
              </p:ext>
            </p:extLst>
          </p:nvPr>
        </p:nvGraphicFramePr>
        <p:xfrm>
          <a:off x="3780576" y="4236427"/>
          <a:ext cx="929336" cy="4946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59" name="Worksheet" showAsIcon="1" r:id="rId11" imgW="914400" imgH="771480" progId="Excel.Sheet.12">
                  <p:embed/>
                </p:oleObj>
              </mc:Choice>
              <mc:Fallback>
                <p:oleObj name="Worksheet" showAsIcon="1" r:id="rId11" imgW="914400" imgH="771480" progId="Excel.Sheet.12">
                  <p:embed/>
                  <p:pic>
                    <p:nvPicPr>
                      <p:cNvPr id="11" name="Object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80576" y="4236427"/>
                        <a:ext cx="929336" cy="4946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2813775" y="3045353"/>
            <a:ext cx="842153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FIL1401 FIL1402 </a:t>
            </a:r>
            <a:r>
              <a:rPr lang="en-US" sz="7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555527" y="3045353"/>
            <a:ext cx="387575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U1</a:t>
            </a:r>
            <a:endParaRPr lang="en-US" sz="1050" dirty="0">
              <a:solidFill>
                <a:schemeClr val="tx1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7359877"/>
              </p:ext>
            </p:extLst>
          </p:nvPr>
        </p:nvGraphicFramePr>
        <p:xfrm>
          <a:off x="3780576" y="25160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0" name="Worksheet" showAsIcon="1" r:id="rId13" imgW="914400" imgH="771480" progId="Excel.Sheet.12">
                  <p:embed/>
                </p:oleObj>
              </mc:Choice>
              <mc:Fallback>
                <p:oleObj name="Worksheet" showAsIcon="1" r:id="rId1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780576" y="251607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373980"/>
              </p:ext>
            </p:extLst>
          </p:nvPr>
        </p:nvGraphicFramePr>
        <p:xfrm>
          <a:off x="6112958" y="4382700"/>
          <a:ext cx="914400" cy="653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1" name="Acrobat Document" showAsIcon="1" r:id="rId15" imgW="914400" imgH="771480" progId="AcroExch.Document.DC">
                  <p:embed/>
                </p:oleObj>
              </mc:Choice>
              <mc:Fallback>
                <p:oleObj name="Acrobat Document" showAsIcon="1" r:id="rId15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112958" y="4382700"/>
                        <a:ext cx="914400" cy="653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7603740"/>
              </p:ext>
            </p:extLst>
          </p:nvPr>
        </p:nvGraphicFramePr>
        <p:xfrm>
          <a:off x="5143504" y="440964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62" name="工作表" showAsIcon="1" r:id="rId17" imgW="914400" imgH="771480" progId="Excel.Sheet.12">
                  <p:embed/>
                </p:oleObj>
              </mc:Choice>
              <mc:Fallback>
                <p:oleObj name="工作表" showAsIcon="1" r:id="rId17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143504" y="4409641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895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4760804"/>
              </p:ext>
            </p:extLst>
          </p:nvPr>
        </p:nvGraphicFramePr>
        <p:xfrm>
          <a:off x="1" y="477736"/>
          <a:ext cx="9143998" cy="4569147"/>
        </p:xfrm>
        <a:graphic>
          <a:graphicData uri="http://schemas.openxmlformats.org/drawingml/2006/table">
            <a:tbl>
              <a:tblPr/>
              <a:tblGrid>
                <a:gridCol w="103747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05407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353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7798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46759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91682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177465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</a:t>
                      </a: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baseline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No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HDMI output.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2/500pcs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</a:t>
                      </a: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0.4%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SN:2149688001202005131536</a:t>
                      </a:r>
                      <a:endParaRPr lang="en-US" altLang="zh-TW" sz="10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smtClean="0">
                          <a:latin typeface="+mn-lt"/>
                        </a:rPr>
                        <a:t>1. Checked history: This unit was passed all stations smoothly.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Re-Check at factory: Failed Function.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 station: Result 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HDMVID:</a:t>
                      </a:r>
                      <a:r>
                        <a:rPr lang="en-US" sz="1000" b="0" smtClean="0"/>
                        <a:t>HDMI Video 4K60Hz test fail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- Retest FT1 station: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Result FAIL (</a:t>
                      </a:r>
                      <a:r>
                        <a:rPr lang="en-US" altLang="zh-TW" sz="1000" b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AU4K05: </a:t>
                      </a:r>
                      <a:r>
                        <a:rPr lang="en-US" sz="1000" b="0" smtClean="0"/>
                        <a:t>HDMI AUDIO 4K Value is High).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isual inspection: d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id not find out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X-ray did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not find out abnormal as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attached file: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5. Use multi-meter to check power P5V, P1V2, P2V5,P3V3, P1V8_eMMC </a:t>
                      </a:r>
                      <a:r>
                        <a:rPr lang="en-US" altLang="zh-TW" sz="1000" b="0" kern="0" smtClean="0">
                          <a:cs typeface="Calibri" pitchFamily="34" charset="0"/>
                        </a:rPr>
                        <a:t>P2V5,VDDCPU and VDDEE no issue found.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6. Check power HDMI cable connect did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not find out abnormal.</a:t>
                      </a: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7. Measuring impedance pin 1, pin 3 of J1401 find out U1_C43( HDMI_TX2+), U1_C45( HDMI_TX2-) had abnormal.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8. Check console information did not see abnormal.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Please see attached file for detail measurement:</a:t>
                      </a: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None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Suspect U1(BGA) component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Measuring impedance pin 1, pin 3 of J1401 find out U1_C43( HDMI_TX2+), U1_C45( HDMI_TX2-) had abnormal.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b="0" baseline="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Change new U1 (BGA) then pass. 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latin typeface="+mn-lt"/>
                          <a:cs typeface="Calibri" pitchFamily="34" charset="0"/>
                        </a:rPr>
                        <a:t>FXN SQE was responsible to inform for vendor this</a:t>
                      </a: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 issue.( SQE send NG material to Vendor for future analysis 07-Dec-2020 )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kern="0" baseline="0" smtClean="0">
                          <a:latin typeface="+mn-lt"/>
                          <a:cs typeface="Calibri" pitchFamily="34" charset="0"/>
                        </a:rPr>
                        <a:t>4. Vendor’s FA report, conclusion is that ESD  caused HDMI pin leakage issue.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b="0" kern="0" baseline="0" smtClean="0">
                          <a:latin typeface="+mn-lt"/>
                          <a:cs typeface="Calibri" pitchFamily="34" charset="0"/>
                        </a:rPr>
                        <a:t>5. Check all process in production line from SMT to packing station all control ESD strictly is normal.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00" b="0" kern="0" baseline="0" smtClean="0">
                          <a:latin typeface="+mn-lt"/>
                          <a:cs typeface="Calibri" pitchFamily="34" charset="0"/>
                        </a:rPr>
                        <a:t>6. . Fii apply special check ESD control for more improvement ESD at some risk station of ALT product. 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00" kern="0" baseline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itchFamily="34" charset="0"/>
                        </a:rPr>
                        <a:t>Please see attached file for more detail:</a:t>
                      </a:r>
                      <a:endParaRPr lang="en-US" altLang="zh-TW" sz="1000" b="0" smtClean="0">
                        <a:solidFill>
                          <a:srgbClr val="0000FF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anose="05050102010706020507" pitchFamily="18" charset="2"/>
                        <a:buNone/>
                        <a:tabLst/>
                        <a:defRPr/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TE-Allan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SQE-Khoa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15-Jan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2456729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</a:t>
            </a:r>
            <a:r>
              <a:rPr lang="en-US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No </a:t>
            </a:r>
            <a:r>
              <a:rPr lang="en-US" altLang="zh-TW" sz="2000" b="1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HDMI output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721152" y="2622055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9448435"/>
              </p:ext>
            </p:extLst>
          </p:nvPr>
        </p:nvGraphicFramePr>
        <p:xfrm>
          <a:off x="1890199" y="1801395"/>
          <a:ext cx="690716" cy="582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6" name="Document" showAsIcon="1" r:id="rId4" imgW="914400" imgH="771480" progId="Word.Document.8">
                  <p:embed/>
                </p:oleObj>
              </mc:Choice>
              <mc:Fallback>
                <p:oleObj name="Document" showAsIcon="1" r:id="rId4" imgW="914400" imgH="771480" progId="Word.Document.8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90199" y="1801395"/>
                        <a:ext cx="690716" cy="582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9511918"/>
              </p:ext>
            </p:extLst>
          </p:nvPr>
        </p:nvGraphicFramePr>
        <p:xfrm>
          <a:off x="3136829" y="1801395"/>
          <a:ext cx="635072" cy="5358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7" name="Document" showAsIcon="1" r:id="rId6" imgW="914400" imgH="771480" progId="Word.Document.8">
                  <p:embed/>
                </p:oleObj>
              </mc:Choice>
              <mc:Fallback>
                <p:oleObj name="Document" showAsIcon="1" r:id="rId6" imgW="914400" imgH="771480" progId="Word.Document.8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36829" y="1801395"/>
                        <a:ext cx="635072" cy="5358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/>
          <p:cNvSpPr/>
          <p:nvPr/>
        </p:nvSpPr>
        <p:spPr>
          <a:xfrm>
            <a:off x="1113984" y="2534043"/>
            <a:ext cx="1203189" cy="478830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648453" y="2534043"/>
            <a:ext cx="1205397" cy="47883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128595"/>
              </p:ext>
            </p:extLst>
          </p:nvPr>
        </p:nvGraphicFramePr>
        <p:xfrm>
          <a:off x="4015184" y="4064579"/>
          <a:ext cx="801927" cy="692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8" name="Worksheet" showAsIcon="1" r:id="rId10" imgW="914400" imgH="771480" progId="Excel.Sheet.12">
                  <p:embed/>
                </p:oleObj>
              </mc:Choice>
              <mc:Fallback>
                <p:oleObj name="Worksheet" showAsIcon="1" r:id="rId10" imgW="914400" imgH="771480" progId="Excel.Sheet.12">
                  <p:embed/>
                  <p:pic>
                    <p:nvPicPr>
                      <p:cNvPr id="20" name="Object 1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015184" y="4064579"/>
                        <a:ext cx="801927" cy="692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72075" y="1427999"/>
            <a:ext cx="2382115" cy="710267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2813773" y="3045353"/>
            <a:ext cx="842153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FIL1401 FIL1402 </a:t>
            </a:r>
            <a:r>
              <a:rPr lang="en-US" sz="7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24354" y="3045353"/>
            <a:ext cx="387575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U1</a:t>
            </a:r>
            <a:endParaRPr lang="en-US" sz="1050" dirty="0">
              <a:solidFill>
                <a:schemeClr val="tx1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9715309"/>
              </p:ext>
            </p:extLst>
          </p:nvPr>
        </p:nvGraphicFramePr>
        <p:xfrm>
          <a:off x="4052454" y="253928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79" name="Worksheet" showAsIcon="1" r:id="rId13" imgW="914400" imgH="771480" progId="Excel.Sheet.12">
                  <p:embed/>
                </p:oleObj>
              </mc:Choice>
              <mc:Fallback>
                <p:oleObj name="Worksheet" showAsIcon="1" r:id="rId13" imgW="914400" imgH="7714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052454" y="253928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782594"/>
              </p:ext>
            </p:extLst>
          </p:nvPr>
        </p:nvGraphicFramePr>
        <p:xfrm>
          <a:off x="6254676" y="4430860"/>
          <a:ext cx="914400" cy="5948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0" name="Acrobat Document" showAsIcon="1" r:id="rId15" imgW="914400" imgH="771480" progId="AcroExch.Document.11">
                  <p:embed/>
                </p:oleObj>
              </mc:Choice>
              <mc:Fallback>
                <p:oleObj name="Acrobat Document" showAsIcon="1" r:id="rId15" imgW="914400" imgH="771480" progId="AcroExch.Document.11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254676" y="4430860"/>
                        <a:ext cx="914400" cy="5948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38633287"/>
              </p:ext>
            </p:extLst>
          </p:nvPr>
        </p:nvGraphicFramePr>
        <p:xfrm>
          <a:off x="5486407" y="444081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81" name="工作表" showAsIcon="1" r:id="rId17" imgW="914400" imgH="771480" progId="Excel.Sheet.12">
                  <p:embed/>
                </p:oleObj>
              </mc:Choice>
              <mc:Fallback>
                <p:oleObj name="工作表" showAsIcon="1" r:id="rId17" imgW="914400" imgH="771480" progId="Excel.Sheet.12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86407" y="444081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4724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1170212"/>
              </p:ext>
            </p:extLst>
          </p:nvPr>
        </p:nvGraphicFramePr>
        <p:xfrm>
          <a:off x="72736" y="476326"/>
          <a:ext cx="9030074" cy="4607607"/>
        </p:xfrm>
        <a:graphic>
          <a:graphicData uri="http://schemas.openxmlformats.org/drawingml/2006/table">
            <a:tbl>
              <a:tblPr/>
              <a:tblGrid>
                <a:gridCol w="97374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1379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2838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354115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4032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Can not google login with RCU Type: Critical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 </a:t>
                      </a: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SN:2149688001202005119978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000" smtClean="0">
                          <a:latin typeface="+mn-lt"/>
                          <a:cs typeface="Calibri" panose="020F0502020204030204" pitchFamily="34" charset="0"/>
                        </a:rPr>
                        <a:t>1. Check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production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data no found abnormal issue.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2. Check log test history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data of device.</a:t>
                      </a: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-  RC1 &amp; RC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2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test station log (Date: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28/7/2020)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: Check App version: </a:t>
                      </a:r>
                      <a:r>
                        <a:rPr lang="en-US" altLang="zh-TW" sz="100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15.513.10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Check DUT version: </a:t>
                      </a:r>
                      <a:r>
                        <a:rPr lang="en-US" altLang="zh-TW" sz="100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20200130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endParaRPr lang="en-US" altLang="zh-TW" sz="1000" b="0" smtClean="0"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en-US" altLang="zh-TW" sz="1000" b="0" baseline="0" smtClean="0">
                          <a:cs typeface="Times New Roman" panose="02020603050405020304" pitchFamily="18" charset="0"/>
                        </a:rPr>
                        <a:t>isual inspection: d</a:t>
                      </a:r>
                      <a:r>
                        <a:rPr lang="en-US" altLang="zh-TW" sz="1000" b="0" smtClean="0">
                          <a:cs typeface="Times New Roman" panose="02020603050405020304" pitchFamily="18" charset="0"/>
                        </a:rPr>
                        <a:t>id not find out abnormal.</a:t>
                      </a: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4. Visual</a:t>
                      </a:r>
                      <a:r>
                        <a:rPr lang="en-US" altLang="zh-TW" sz="1000" baseline="0" smtClean="0">
                          <a:cs typeface="Times New Roman" panose="02020603050405020304" pitchFamily="18" charset="0"/>
                        </a:rPr>
                        <a:t> inspection &amp; X-ray U1 did</a:t>
                      </a:r>
                      <a:r>
                        <a:rPr lang="en-US" altLang="zh-TW" sz="1000" smtClean="0">
                          <a:cs typeface="Times New Roman" panose="02020603050405020304" pitchFamily="18" charset="0"/>
                        </a:rPr>
                        <a:t> not find out abnormal.</a:t>
                      </a:r>
                      <a:endParaRPr lang="en-US" altLang="zh-TW" sz="1000" b="1" smtClean="0"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spcBef>
                          <a:spcPts val="100"/>
                        </a:spcBef>
                        <a:spcAft>
                          <a:spcPts val="100"/>
                        </a:spcAft>
                        <a:buFontTx/>
                        <a:buNone/>
                      </a:pPr>
                      <a:endParaRPr lang="en-US" altLang="zh-TW" sz="1000" smtClean="0"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smtClean="0"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00" kern="0" smtClean="0"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smtClean="0">
                          <a:cs typeface="Calibri" pitchFamily="34" charset="0"/>
                        </a:rPr>
                        <a:t>5.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Check the power: P5V, P3V3, P1V8, P1V8_EMMC, P1V2, P2V5,VDDCPU and VDDEE</a:t>
                      </a:r>
                      <a:r>
                        <a:rPr lang="en-US" altLang="zh-TW" sz="1000" kern="0" baseline="0" smtClean="0">
                          <a:cs typeface="Calibri" pitchFamily="34" charset="0"/>
                        </a:rPr>
                        <a:t> did not found abnormal</a:t>
                      </a:r>
                      <a:r>
                        <a:rPr lang="en-US" altLang="zh-TW" sz="1000" kern="0" smtClean="0">
                          <a:cs typeface="Calibri" pitchFamily="34" charset="0"/>
                        </a:rPr>
                        <a:t>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endParaRPr lang="en-US" sz="100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00" smtClean="0">
                          <a:latin typeface="+mn-lt"/>
                          <a:cs typeface="Calibri" panose="020F0502020204030204" pitchFamily="34" charset="0"/>
                        </a:rPr>
                        <a:t>Suspect</a:t>
                      </a:r>
                      <a:r>
                        <a:rPr lang="en-US" sz="1000" baseline="0" smtClean="0">
                          <a:latin typeface="+mn-lt"/>
                          <a:cs typeface="Calibri" panose="020F0502020204030204" pitchFamily="34" charset="0"/>
                        </a:rPr>
                        <a:t> Flash (U602), U1 (BGA) components issue.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aseline="0" dirty="0" smtClean="0">
                          <a:latin typeface="+mn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TW" sz="1000" baseline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W</a:t>
                      </a:r>
                      <a:r>
                        <a:rPr lang="en-US" altLang="zh-TW" sz="1000" baseline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rite MAC by hand </a:t>
                      </a:r>
                      <a:r>
                        <a:rPr lang="en-US" altLang="zh-TW" sz="100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and u</a:t>
                      </a:r>
                      <a:r>
                        <a:rPr lang="en-US" altLang="zh-TW" sz="1000" baseline="0" dirty="0" smtClean="0">
                          <a:latin typeface="+mn-lt"/>
                          <a:cs typeface="Calibri" panose="020F0502020204030204" pitchFamily="34" charset="0"/>
                        </a:rPr>
                        <a:t>pdate</a:t>
                      </a:r>
                      <a:r>
                        <a:rPr lang="en-US" altLang="zh-TW" sz="1000" dirty="0" smtClean="0">
                          <a:cs typeface="Times New Roman" panose="02020603050405020304" pitchFamily="18" charset="0"/>
                        </a:rPr>
                        <a:t> correctly FW: </a:t>
                      </a:r>
                      <a:r>
                        <a:rPr lang="en-US" altLang="zh-TW" sz="1000" dirty="0" smtClean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15.513.10</a:t>
                      </a:r>
                      <a:r>
                        <a:rPr lang="en-US" altLang="zh-TW" sz="1000" baseline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dirty="0" smtClean="0">
                          <a:cs typeface="Times New Roman" panose="02020603050405020304" pitchFamily="18" charset="0"/>
                        </a:rPr>
                        <a:t>for this device.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dirty="0" smtClean="0">
                          <a:cs typeface="Times New Roman" panose="02020603050405020304" pitchFamily="18" charset="0"/>
                        </a:rPr>
                        <a:t>2. Re-checked at OBA test station: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dirty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dirty="0" smtClean="0">
                          <a:solidFill>
                            <a:srgbClr val="FF0000"/>
                          </a:solidFill>
                          <a:cs typeface="Calibri" pitchFamily="34" charset="0"/>
                        </a:rPr>
                        <a:t>FAIL </a:t>
                      </a:r>
                      <a:r>
                        <a:rPr lang="en-US" altLang="zh-TW" sz="1000" dirty="0" smtClean="0">
                          <a:cs typeface="Times New Roman" panose="02020603050405020304" pitchFamily="18" charset="0"/>
                        </a:rPr>
                        <a:t>Found out</a:t>
                      </a:r>
                      <a:r>
                        <a:rPr lang="en-US" altLang="zh-TW" sz="1000" baseline="0" dirty="0" smtClean="0">
                          <a:cs typeface="Times New Roman" panose="02020603050405020304" pitchFamily="18" charset="0"/>
                        </a:rPr>
                        <a:t> can not login Google Issue </a:t>
                      </a:r>
                      <a:r>
                        <a:rPr lang="en-US" altLang="zh-TW" sz="1000" dirty="0" smtClean="0"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dirty="0" smtClean="0"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en-US" altLang="zh-TW" sz="1000" baseline="0" dirty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dirty="0" smtClean="0">
                          <a:cs typeface="Times New Roman" panose="02020603050405020304" pitchFamily="18" charset="0"/>
                        </a:rPr>
                        <a:t>Suspect Flash(U602) component issue,</a:t>
                      </a:r>
                      <a:r>
                        <a:rPr lang="en-US" altLang="zh-TW" sz="1000" baseline="0" dirty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</a:rPr>
                        <a:t>replace </a:t>
                      </a:r>
                      <a:r>
                        <a:rPr lang="en-US" altLang="zh-TW" sz="1000" kern="0" dirty="0" smtClean="0">
                          <a:cs typeface="Calibri" pitchFamily="34" charset="0"/>
                        </a:rPr>
                        <a:t>new </a:t>
                      </a:r>
                      <a:r>
                        <a:rPr lang="en-US" altLang="zh-TW" sz="1000" kern="0" dirty="0" err="1" smtClean="0">
                          <a:cs typeface="Calibri" pitchFamily="34" charset="0"/>
                        </a:rPr>
                        <a:t>eMMC</a:t>
                      </a:r>
                      <a:r>
                        <a:rPr lang="en-US" altLang="zh-TW" sz="1000" kern="0" dirty="0" smtClean="0">
                          <a:cs typeface="Calibri" pitchFamily="34" charset="0"/>
                        </a:rPr>
                        <a:t> (U602), write Mac by hand and update FW 15.513.10=&gt;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dirty="0" smtClean="0">
                          <a:solidFill>
                            <a:srgbClr val="FF0000"/>
                          </a:solidFill>
                          <a:cs typeface="Calibri" pitchFamily="34" charset="0"/>
                        </a:rPr>
                        <a:t>FAIL</a:t>
                      </a:r>
                      <a:r>
                        <a:rPr lang="en-US" altLang="zh-TW" sz="1000" kern="0" dirty="0" smtClean="0">
                          <a:cs typeface="Calibri" pitchFamily="34" charset="0"/>
                        </a:rPr>
                        <a:t>: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</a:rPr>
                        <a:t> device still</a:t>
                      </a:r>
                      <a:r>
                        <a:rPr lang="en-US" altLang="zh-TW" sz="1000" kern="0" dirty="0" smtClean="0">
                          <a:cs typeface="Calibri" pitchFamily="34" charset="0"/>
                        </a:rPr>
                        <a:t> can not login google.</a:t>
                      </a:r>
                    </a:p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dirty="0" smtClean="0">
                          <a:cs typeface="Times New Roman" panose="02020603050405020304" pitchFamily="18" charset="0"/>
                        </a:rPr>
                        <a:t>-  Suspect U1(BGA) component issue,</a:t>
                      </a:r>
                      <a:r>
                        <a:rPr lang="en-US" altLang="zh-TW" sz="1000" baseline="0" dirty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</a:rPr>
                        <a:t>replace</a:t>
                      </a:r>
                      <a:r>
                        <a:rPr lang="en-US" altLang="zh-TW" sz="1000" kern="0" dirty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dirty="0" smtClean="0">
                          <a:cs typeface="Calibri" pitchFamily="34" charset="0"/>
                        </a:rPr>
                        <a:t>new U1, write Mac by hand and update FW 15.513.10. =&gt;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dirty="0" smtClean="0">
                          <a:solidFill>
                            <a:srgbClr val="0000FF"/>
                          </a:solidFill>
                          <a:cs typeface="Calibri" pitchFamily="34" charset="0"/>
                        </a:rPr>
                        <a:t>PASS</a:t>
                      </a:r>
                      <a:r>
                        <a:rPr lang="en-US" altLang="zh-TW" sz="1000" kern="0" dirty="0" smtClean="0">
                          <a:cs typeface="Calibri" pitchFamily="34" charset="0"/>
                        </a:rPr>
                        <a:t>: Device logins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</a:rPr>
                        <a:t> google 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</a:rPr>
                        <a:t>normally</a:t>
                      </a:r>
                      <a:r>
                        <a:rPr lang="en-US" altLang="zh-TW" sz="1000" kern="0" dirty="0" smtClean="0">
                          <a:cs typeface="Calibri" pitchFamily="34" charset="0"/>
                        </a:rPr>
                        <a:t>.</a:t>
                      </a:r>
                      <a:endParaRPr lang="en-US" altLang="zh-TW" sz="1000" dirty="0" smtClean="0">
                        <a:cs typeface="Times New Roman" panose="02020603050405020304" pitchFamily="18" charset="0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altLang="zh-TW" sz="1000" dirty="0" smtClean="0">
                          <a:cs typeface="Times New Roman" panose="02020603050405020304" pitchFamily="18" charset="0"/>
                        </a:rPr>
                        <a:t>U1(BGA) component issue.</a:t>
                      </a:r>
                    </a:p>
                    <a:p>
                      <a:pPr marL="171450" indent="-17145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00" kern="0" dirty="0" smtClean="0">
                          <a:cs typeface="Calibri" pitchFamily="34" charset="0"/>
                        </a:rPr>
                        <a:t>Swapping U1 component to another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</a:rPr>
                        <a:t> normal</a:t>
                      </a:r>
                      <a:r>
                        <a:rPr lang="en-US" altLang="zh-TW" sz="1000" kern="0" dirty="0" smtClean="0">
                          <a:cs typeface="Calibri" pitchFamily="34" charset="0"/>
                        </a:rPr>
                        <a:t> device =&gt;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</a:rPr>
                        <a:t> </a:t>
                      </a:r>
                      <a:r>
                        <a:rPr lang="en-US" altLang="zh-TW" sz="1000" kern="0" baseline="0" dirty="0" smtClean="0">
                          <a:solidFill>
                            <a:srgbClr val="FF0000"/>
                          </a:solidFill>
                          <a:cs typeface="Calibri" pitchFamily="34" charset="0"/>
                        </a:rPr>
                        <a:t>Fail</a:t>
                      </a:r>
                      <a:endParaRPr lang="en-US" altLang="zh-TW" sz="1000" dirty="0" smtClean="0">
                        <a:solidFill>
                          <a:srgbClr val="FF0000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kern="0" dirty="0" smtClean="0">
                          <a:cs typeface="Calibri" pitchFamily="34" charset="0"/>
                        </a:rPr>
                        <a:t>- Check console log information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</a:rPr>
                        <a:t> n</a:t>
                      </a:r>
                      <a:r>
                        <a:rPr lang="en-US" altLang="zh-TW" sz="1000" kern="0" dirty="0" smtClean="0">
                          <a:cs typeface="Calibri" pitchFamily="34" charset="0"/>
                        </a:rPr>
                        <a:t>o information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</a:rPr>
                        <a:t> and </a:t>
                      </a:r>
                      <a:r>
                        <a:rPr lang="en-US" altLang="zh-TW" sz="1000" kern="0" dirty="0" smtClean="0">
                          <a:cs typeface="Calibri" pitchFamily="34" charset="0"/>
                        </a:rPr>
                        <a:t>boot up failure.</a:t>
                      </a:r>
                    </a:p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kern="0" baseline="0" dirty="0" smtClean="0">
                          <a:cs typeface="Calibri" pitchFamily="34" charset="0"/>
                          <a:sym typeface="Wingdings" panose="05000000000000000000" pitchFamily="2" charset="2"/>
                        </a:rPr>
                        <a:t>4. SQE sent material for vendor. However, because After two times </a:t>
                      </a:r>
                      <a:r>
                        <a:rPr lang="en-US" altLang="zh-TW" sz="1000" kern="0" baseline="0" dirty="0" err="1" smtClean="0">
                          <a:cs typeface="Calibri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  <a:sym typeface="Wingdings" panose="05000000000000000000" pitchFamily="2" charset="2"/>
                        </a:rPr>
                        <a:t>swapped 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  <a:sym typeface="Wingdings" panose="05000000000000000000" pitchFamily="2" charset="2"/>
                        </a:rPr>
                        <a:t>failure lead to copper pad scrapped, so vendor can not 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  <a:sym typeface="Wingdings" panose="05000000000000000000" pitchFamily="2" charset="2"/>
                        </a:rPr>
                        <a:t>analyze 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  <a:sym typeface="Wingdings" panose="05000000000000000000" pitchFamily="2" charset="2"/>
                        </a:rPr>
                        <a:t>U1(BGA).</a:t>
                      </a:r>
                    </a:p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altLang="zh-TW" sz="1000" kern="0" baseline="0" dirty="0" smtClean="0">
                          <a:cs typeface="Calibri" pitchFamily="34" charset="0"/>
                          <a:sym typeface="Wingdings" panose="05000000000000000000" pitchFamily="2" charset="2"/>
                        </a:rPr>
                        <a:t>5. </a:t>
                      </a:r>
                      <a:r>
                        <a:rPr lang="en-US" altLang="zh-TW" sz="1000" kern="0" baseline="0" dirty="0" smtClean="0">
                          <a:cs typeface="Calibri" pitchFamily="34" charset="0"/>
                          <a:sym typeface="Wingdings" panose="05000000000000000000" pitchFamily="2" charset="2"/>
                        </a:rPr>
                        <a:t>If the same defect happens in the future, will work with vendor for FA and request the vendor to monitor the issue.</a:t>
                      </a:r>
                      <a:endParaRPr lang="en-US" altLang="zh-TW" sz="1000" kern="0" dirty="0" smtClean="0">
                        <a:cs typeface="Calibri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PQE-Hang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PE: 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Loc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0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15-Dec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4271466" cy="34531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Can not google login with RCU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4056" y="2776216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65EC4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32994" y="1695797"/>
            <a:ext cx="1276497" cy="45354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2471076"/>
              </p:ext>
            </p:extLst>
          </p:nvPr>
        </p:nvGraphicFramePr>
        <p:xfrm>
          <a:off x="2023452" y="1733042"/>
          <a:ext cx="761464" cy="4786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7" name="Packager Shell Object" showAsIcon="1" r:id="rId5" imgW="1151640" imgH="515160" progId="Package">
                  <p:embed/>
                </p:oleObj>
              </mc:Choice>
              <mc:Fallback>
                <p:oleObj name="Packager Shell Object" showAsIcon="1" r:id="rId5" imgW="1151640" imgH="515160" progId="Package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23452" y="1733042"/>
                        <a:ext cx="761464" cy="4786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4681394"/>
              </p:ext>
            </p:extLst>
          </p:nvPr>
        </p:nvGraphicFramePr>
        <p:xfrm>
          <a:off x="1098985" y="1695797"/>
          <a:ext cx="760988" cy="515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8" name="Packager Shell Object" showAsIcon="1" r:id="rId7" imgW="1113480" imgH="515160" progId="Package">
                  <p:embed/>
                </p:oleObj>
              </mc:Choice>
              <mc:Fallback>
                <p:oleObj name="Packager Shell Object" showAsIcon="1" r:id="rId7" imgW="1113480" imgH="515160" progId="Package">
                  <p:embed/>
                  <p:pic>
                    <p:nvPicPr>
                      <p:cNvPr id="24" name="Object 2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98985" y="1695797"/>
                        <a:ext cx="760988" cy="515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3482637"/>
              </p:ext>
            </p:extLst>
          </p:nvPr>
        </p:nvGraphicFramePr>
        <p:xfrm>
          <a:off x="2858110" y="3731408"/>
          <a:ext cx="1021855" cy="72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39" name="Worksheet" showAsIcon="1" r:id="rId9" imgW="914400" imgH="771480" progId="Excel.Sheet.12">
                  <p:embed/>
                </p:oleObj>
              </mc:Choice>
              <mc:Fallback>
                <p:oleObj name="Worksheet" showAsIcon="1" r:id="rId9" imgW="914400" imgH="771480" progId="Excel.Sheet.12">
                  <p:embed/>
                  <p:pic>
                    <p:nvPicPr>
                      <p:cNvPr id="13" name="Object 1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858110" y="3731408"/>
                        <a:ext cx="1021855" cy="720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/>
          <p:cNvSpPr/>
          <p:nvPr/>
        </p:nvSpPr>
        <p:spPr>
          <a:xfrm>
            <a:off x="1210108" y="2632044"/>
            <a:ext cx="1166326" cy="466902"/>
          </a:xfrm>
          <a:prstGeom prst="rect">
            <a:avLst/>
          </a:prstGeom>
          <a:blipFill dpi="0"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437" y="2632044"/>
            <a:ext cx="1144553" cy="466902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4" name="Rounded Rectangle 13"/>
          <p:cNvSpPr/>
          <p:nvPr/>
        </p:nvSpPr>
        <p:spPr>
          <a:xfrm>
            <a:off x="2689081" y="3149263"/>
            <a:ext cx="842153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00" dirty="0">
                <a:solidFill>
                  <a:schemeClr val="tx1"/>
                </a:solidFill>
              </a:rPr>
              <a:t>FIL1401 FIL1402 </a:t>
            </a:r>
            <a:r>
              <a:rPr lang="en-US" sz="7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7482" y="3138872"/>
            <a:ext cx="387575" cy="163041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smtClean="0">
                <a:solidFill>
                  <a:schemeClr val="tx1"/>
                </a:solidFill>
              </a:rPr>
              <a:t>U1</a:t>
            </a:r>
            <a:endParaRPr lang="en-US" sz="1050" dirty="0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621482" y="4239491"/>
            <a:ext cx="1465118" cy="793520"/>
            <a:chOff x="0" y="0"/>
            <a:chExt cx="1124529" cy="781783"/>
          </a:xfrm>
        </p:grpSpPr>
        <p:sp>
          <p:nvSpPr>
            <p:cNvPr id="22" name="Flowchart: Process 21"/>
            <p:cNvSpPr/>
            <p:nvPr/>
          </p:nvSpPr>
          <p:spPr>
            <a:xfrm>
              <a:off x="0" y="0"/>
              <a:ext cx="1124529" cy="781783"/>
            </a:xfrm>
            <a:prstGeom prst="flowChartProcess">
              <a:avLst/>
            </a:prstGeom>
            <a:blipFill dpi="0" rotWithShape="1"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258711" y="527618"/>
              <a:ext cx="134335" cy="134665"/>
            </a:xfrm>
            <a:prstGeom prst="rect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438450" y="491281"/>
              <a:ext cx="238373" cy="123977"/>
            </a:xfrm>
            <a:prstGeom prst="rect">
              <a:avLst/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29278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2627522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SET label print is not completely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This is maybe the technical errors. Make print out content text not full, as customer info. 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dirty="0" smtClean="0"/>
                        <a:t>-  OP printer label and Op visual inspection don’t careful</a:t>
                      </a:r>
                      <a:r>
                        <a:rPr lang="en-US" altLang="zh-TW" sz="1050" baseline="0" dirty="0" smtClean="0"/>
                        <a:t> c</a:t>
                      </a:r>
                      <a:r>
                        <a:rPr lang="en-US" altLang="zh-TW" sz="1050" dirty="0" smtClean="0"/>
                        <a:t>heck print</a:t>
                      </a:r>
                      <a:r>
                        <a:rPr lang="en-US" altLang="zh-TW" sz="1050" baseline="0" dirty="0" smtClean="0"/>
                        <a:t> content.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1. Add NG picture to SOP printer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label and visual inspection station.</a:t>
                      </a:r>
                      <a:endParaRPr lang="en-US" altLang="zh-TW" sz="1050" b="1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2. Training OP online by quality Alert issue.</a:t>
                      </a:r>
                      <a:endParaRPr lang="en-US" altLang="zh-TW" sz="1050" kern="0" dirty="0" smtClean="0">
                        <a:latin typeface="+mn-lt"/>
                        <a:cs typeface="Calibri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100" kern="0" dirty="0" smtClean="0">
                          <a:latin typeface="+mn-lt"/>
                          <a:cs typeface="Calibri" pitchFamily="34" charset="0"/>
                        </a:rPr>
                        <a:t>3.</a:t>
                      </a:r>
                      <a:r>
                        <a:rPr lang="en-US" sz="1100" kern="0" baseline="0" dirty="0" smtClean="0">
                          <a:latin typeface="+mn-lt"/>
                          <a:cs typeface="Calibri" pitchFamily="34" charset="0"/>
                        </a:rPr>
                        <a:t>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Line leader often check and monitor all operators at all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comply with SOP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Huyen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 Dung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IT:Phuc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01-Sep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97068"/>
            <a:ext cx="4266508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SET label print is not completely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41688" y="2449058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48" y="2449058"/>
            <a:ext cx="1415181" cy="11254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8612" y="2317899"/>
            <a:ext cx="628798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>
            <a:off x="3154418" y="2649178"/>
            <a:ext cx="205050" cy="1"/>
          </a:xfrm>
          <a:prstGeom prst="straightConnector1">
            <a:avLst/>
          </a:prstGeom>
          <a:ln w="28575">
            <a:solidFill>
              <a:srgbClr val="10A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9868" y="2317899"/>
            <a:ext cx="685406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638681" y="3057971"/>
            <a:ext cx="4644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Print label</a:t>
            </a:r>
            <a:endParaRPr lang="en-US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2368166" y="3057971"/>
            <a:ext cx="777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Check after print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3277450" y="3048341"/>
            <a:ext cx="7916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Paste label on housing</a:t>
            </a:r>
            <a:endParaRPr lang="en-US" sz="1000" dirty="0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254818" y="2649178"/>
            <a:ext cx="205050" cy="1"/>
          </a:xfrm>
          <a:prstGeom prst="straightConnector1">
            <a:avLst/>
          </a:prstGeom>
          <a:ln w="28575">
            <a:solidFill>
              <a:srgbClr val="10A0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0393" y="2317899"/>
            <a:ext cx="674286" cy="662559"/>
          </a:xfrm>
          <a:prstGeom prst="rect">
            <a:avLst/>
          </a:prstGeom>
          <a:ln>
            <a:solidFill>
              <a:srgbClr val="10A051"/>
            </a:solidFill>
          </a:ln>
        </p:spPr>
      </p:pic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4407016"/>
              </p:ext>
            </p:extLst>
          </p:nvPr>
        </p:nvGraphicFramePr>
        <p:xfrm>
          <a:off x="5273374" y="228644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8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273374" y="228644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1138306"/>
              </p:ext>
            </p:extLst>
          </p:nvPr>
        </p:nvGraphicFramePr>
        <p:xfrm>
          <a:off x="6326480" y="227681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89" name="Acrobat Document" showAsIcon="1" r:id="rId10" imgW="914400" imgH="771480" progId="AcroExch.Document.DC">
                  <p:embed/>
                </p:oleObj>
              </mc:Choice>
              <mc:Fallback>
                <p:oleObj name="Acrobat Document" showAsIcon="1" r:id="rId10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6326480" y="227681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089165"/>
              </p:ext>
            </p:extLst>
          </p:nvPr>
        </p:nvGraphicFramePr>
        <p:xfrm>
          <a:off x="4145592" y="226341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90" name="Acrobat Document" showAsIcon="1" r:id="rId12" imgW="914400" imgH="771480" progId="AcroExch.Document.11">
                  <p:embed/>
                </p:oleObj>
              </mc:Choice>
              <mc:Fallback>
                <p:oleObj name="Acrobat Document" showAsIcon="1" r:id="rId12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145592" y="226341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4027112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4498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5087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Phenomenon: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Ethernet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cable 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packing</a:t>
                      </a:r>
                      <a:r>
                        <a:rPr lang="en-US" altLang="zh-TW" sz="1100" b="1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NG</a:t>
                      </a:r>
                      <a:endParaRPr lang="en-US" altLang="zh-TW" sz="1100" b="1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Q’ty</a:t>
                      </a: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 : 1/500pcs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DR: 0.2%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pitchFamily="18" charset="-120"/>
                        <a:cs typeface="Times New Roman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Vendor</a:t>
                      </a:r>
                      <a:r>
                        <a:rPr lang="en-US" sz="1050" b="1" baseline="0" dirty="0" smtClean="0">
                          <a:latin typeface="+mn-lt"/>
                          <a:cs typeface="Calibri" panose="020F0502020204030204" pitchFamily="34" charset="0"/>
                        </a:rPr>
                        <a:t> r</a:t>
                      </a: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oot cause: </a:t>
                      </a:r>
                      <a:r>
                        <a:rPr lang="en-US" altLang="zh-TW" sz="1050" dirty="0" smtClean="0"/>
                        <a:t>The Ethernet have 2 kind packing method, Normal</a:t>
                      </a:r>
                      <a:r>
                        <a:rPr lang="en-US" altLang="zh-TW" sz="1050" baseline="0" dirty="0" smtClean="0"/>
                        <a:t> the cable have to tie maximum is 120 (+-10 ) mm, but the NG Ethernet cable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is 150mm.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This is cause incoming material have 2 kind mix together in carton box.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Escaped cause (at FXN):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 smtClean="0"/>
                        <a:t>IQC inspection incoming material follow AQL 0.4 , So no defect this issue.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en-US" altLang="zh-TW" sz="1050" baseline="0" dirty="0" smtClean="0"/>
                        <a:t>All accessory no test function online, just test OBA follow AQL 0.65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173038" marR="0" lvl="0" indent="-173038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- Online production this is accessory material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, packing inside PE bag, no any notice from QA, no reject this issue.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altLang="zh-TW" sz="1050" kern="0" dirty="0" smtClean="0">
                          <a:latin typeface="+mn-lt"/>
                          <a:cs typeface="Calibri" pitchFamily="34" charset="0"/>
                        </a:rPr>
                        <a:t>FXN SQE was responsible for inform to vendor this</a:t>
                      </a:r>
                      <a:r>
                        <a:rPr lang="en-US" altLang="zh-TW" sz="1050" kern="0" baseline="0" dirty="0" smtClean="0">
                          <a:latin typeface="+mn-lt"/>
                          <a:cs typeface="Calibri" pitchFamily="34" charset="0"/>
                        </a:rPr>
                        <a:t> issue, remark this issue on vendor side, Waiting sorting result from vendor.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1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171450" indent="-171450">
                        <a:buFont typeface="Wingdings" panose="05000000000000000000" pitchFamily="2" charset="2"/>
                        <a:buChar char="Ø"/>
                      </a:pPr>
                      <a:r>
                        <a:rPr lang="en-US" sz="1050" b="1" dirty="0" smtClean="0">
                          <a:latin typeface="+mn-lt"/>
                          <a:cs typeface="Calibri" panose="020F0502020204030204" pitchFamily="34" charset="0"/>
                        </a:rPr>
                        <a:t>FXN action:</a:t>
                      </a:r>
                    </a:p>
                    <a:p>
                      <a:pPr marL="119063" indent="-119063">
                        <a:buFont typeface="Wingdings" panose="05000000000000000000" pitchFamily="2" charset="2"/>
                        <a:buNone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- Remark from IQC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new coming material inspection this issue,</a:t>
                      </a:r>
                    </a:p>
                    <a:p>
                      <a:pPr marL="119063" indent="-119063">
                        <a:buFont typeface="Wingdings" panose="05000000000000000000" pitchFamily="2" charset="2"/>
                        <a:buNone/>
                      </a:pP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-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Showed NG sample and re-trained operator at put accessory station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for checking requirement.</a:t>
                      </a: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55563" indent="0">
                        <a:buFont typeface="Wingdings" panose="05000000000000000000" pitchFamily="2" charset="2"/>
                        <a:buNone/>
                      </a:pPr>
                      <a:r>
                        <a:rPr lang="en-US" sz="1100" smtClean="0">
                          <a:latin typeface="+mn-lt"/>
                          <a:cs typeface="Calibri" panose="020F0502020204030204" pitchFamily="34" charset="0"/>
                        </a:rPr>
                        <a:t>-</a:t>
                      </a:r>
                      <a:r>
                        <a:rPr lang="en-US" sz="1100" baseline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smtClean="0">
                          <a:latin typeface="+mn-lt"/>
                          <a:cs typeface="Calibri" panose="020F0502020204030204" pitchFamily="34" charset="0"/>
                        </a:rPr>
                        <a:t>Line 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leader often check and monitor all operators at all    stations to make sure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their operating co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mply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wsith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smtClean="0">
                          <a:latin typeface="+mn-lt"/>
                          <a:cs typeface="Calibri" panose="020F0502020204030204" pitchFamily="34" charset="0"/>
                        </a:rPr>
                        <a:t>SOP</a:t>
                      </a:r>
                      <a:r>
                        <a:rPr lang="en-US" sz="1050" smtClean="0">
                          <a:latin typeface="+mn-lt"/>
                          <a:cs typeface="Calibri" panose="020F0502020204030204" pitchFamily="34" charset="0"/>
                        </a:rPr>
                        <a:t>. 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SQE-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Khoa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IQC: Long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PD:Dung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22-Aug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Ethernet cable packing NG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23400" y="2525731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138" y="2429629"/>
            <a:ext cx="1414030" cy="98766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570" y="1907722"/>
            <a:ext cx="2390358" cy="1015738"/>
          </a:xfrm>
          <a:prstGeom prst="rect">
            <a:avLst/>
          </a:prstGeom>
          <a:ln>
            <a:solidFill>
              <a:srgbClr val="00B050"/>
            </a:solidFill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0365102"/>
              </p:ext>
            </p:extLst>
          </p:nvPr>
        </p:nvGraphicFramePr>
        <p:xfrm>
          <a:off x="5614416" y="31566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3" name="Acrobat Document" showAsIcon="1" r:id="rId6" imgW="914400" imgH="771480" progId="AcroExch.Document.DC">
                  <p:embed/>
                </p:oleObj>
              </mc:Choice>
              <mc:Fallback>
                <p:oleObj name="Acrobat Document" showAsIcon="1" r:id="rId6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614416" y="31566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813724"/>
              </p:ext>
            </p:extLst>
          </p:nvPr>
        </p:nvGraphicFramePr>
        <p:xfrm>
          <a:off x="4261824" y="318285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14" name="Acrobat Document" showAsIcon="1" r:id="rId8" imgW="914400" imgH="771480" progId="AcroExch.Document.DC">
                  <p:embed/>
                </p:oleObj>
              </mc:Choice>
              <mc:Fallback>
                <p:oleObj name="Acrobat Document" showAsIcon="1" r:id="rId8" imgW="914400" imgH="771480" progId="AcroExch.Document.DC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61824" y="318285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782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14389</TotalTime>
  <Words>1444</Words>
  <Application>Microsoft Office PowerPoint</Application>
  <PresentationFormat>如螢幕大小 (16:9)</PresentationFormat>
  <Paragraphs>297</Paragraphs>
  <Slides>7</Slides>
  <Notes>5</Notes>
  <HiddenSlides>0</HiddenSlides>
  <MMClips>0</MMClips>
  <ScaleCrop>false</ScaleCrop>
  <HeadingPairs>
    <vt:vector size="8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6</vt:i4>
      </vt:variant>
      <vt:variant>
        <vt:lpstr>投影片標題</vt:lpstr>
      </vt:variant>
      <vt:variant>
        <vt:i4>7</vt:i4>
      </vt:variant>
    </vt:vector>
  </HeadingPairs>
  <TitlesOfParts>
    <vt:vector size="22" baseType="lpstr">
      <vt:lpstr>宋体</vt:lpstr>
      <vt:lpstr>新細明體</vt:lpstr>
      <vt:lpstr>標楷體</vt:lpstr>
      <vt:lpstr>Arial</vt:lpstr>
      <vt:lpstr>Calibri</vt:lpstr>
      <vt:lpstr>Symbol</vt:lpstr>
      <vt:lpstr>Times New Roman</vt:lpstr>
      <vt:lpstr>Wingdings</vt:lpstr>
      <vt:lpstr>2_Office 佈景主題</vt:lpstr>
      <vt:lpstr>Document</vt:lpstr>
      <vt:lpstr>Worksheet</vt:lpstr>
      <vt:lpstr>Adobe Acrobat Document</vt:lpstr>
      <vt:lpstr>Microsoft Excel 工作表</vt:lpstr>
      <vt:lpstr>Acrobat Document</vt:lpstr>
      <vt:lpstr>Packager Shell Object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Henry CHIOU</cp:lastModifiedBy>
  <cp:revision>1585</cp:revision>
  <dcterms:created xsi:type="dcterms:W3CDTF">2018-11-16T05:26:15Z</dcterms:created>
  <dcterms:modified xsi:type="dcterms:W3CDTF">2021-01-26T11:20:00Z</dcterms:modified>
</cp:coreProperties>
</file>